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80" r:id="rId4"/>
  </p:sldMasterIdLst>
  <p:notesMasterIdLst>
    <p:notesMasterId r:id="rId9"/>
  </p:notesMasterIdLst>
  <p:sldIdLst>
    <p:sldId id="544" r:id="rId5"/>
    <p:sldId id="274" r:id="rId6"/>
    <p:sldId id="275" r:id="rId7"/>
    <p:sldId id="54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D72"/>
    <a:srgbClr val="5F5F5F"/>
    <a:srgbClr val="4D4D4D"/>
    <a:srgbClr val="333333"/>
    <a:srgbClr val="292929"/>
    <a:srgbClr val="8698B6"/>
    <a:srgbClr val="008BCA"/>
    <a:srgbClr val="FE6C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544E5B-6BED-40A7-AC9B-D23D41938DE8}" type="datetimeFigureOut">
              <a:rPr lang="en-US" smtClean="0"/>
              <a:t>11/13/2020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770546-422D-4312-AAED-8754555E20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402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958246"/>
            <a:ext cx="12192000" cy="3895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817783"/>
            <a:ext cx="9144000" cy="1692180"/>
          </a:xfrm>
          <a:prstGeom prst="rect">
            <a:avLst/>
          </a:prstGeom>
        </p:spPr>
        <p:txBody>
          <a:bodyPr anchor="b"/>
          <a:lstStyle>
            <a:lvl1pPr algn="ctr">
              <a:defRPr sz="4000"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192024" y="82296"/>
            <a:ext cx="1856232" cy="13441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/>
          <p:cNvSpPr/>
          <p:nvPr userDrawn="1"/>
        </p:nvSpPr>
        <p:spPr>
          <a:xfrm>
            <a:off x="0" y="1481328"/>
            <a:ext cx="12192000" cy="27432"/>
          </a:xfrm>
          <a:prstGeom prst="rect">
            <a:avLst/>
          </a:prstGeom>
          <a:gradFill flip="none" rotWithShape="1">
            <a:gsLst>
              <a:gs pos="15000">
                <a:srgbClr val="002D72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372" y="70418"/>
            <a:ext cx="3211614" cy="1371600"/>
          </a:xfrm>
          <a:prstGeom prst="rect">
            <a:avLst/>
          </a:prstGeom>
        </p:spPr>
      </p:pic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9F40023-32DB-4329-B474-DB61D358C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81807" y="6356350"/>
            <a:ext cx="4874741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SRC Select Disclosure</a:t>
            </a:r>
          </a:p>
        </p:txBody>
      </p:sp>
    </p:spTree>
    <p:extLst>
      <p:ext uri="{BB962C8B-B14F-4D97-AF65-F5344CB8AC3E}">
        <p14:creationId xmlns:p14="http://schemas.microsoft.com/office/powerpoint/2010/main" val="2587992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452563"/>
            <a:ext cx="5157787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276475"/>
            <a:ext cx="5157787" cy="3913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452563"/>
            <a:ext cx="5183188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276475"/>
            <a:ext cx="5183188" cy="3913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718631" y="140237"/>
            <a:ext cx="9635169" cy="969484"/>
          </a:xfrm>
          <a:prstGeom prst="rect">
            <a:avLst/>
          </a:prstGeom>
        </p:spPr>
        <p:txBody>
          <a:bodyPr anchor="ctr"/>
          <a:lstStyle>
            <a:lvl1pPr>
              <a:defRPr lang="en-US" sz="3600" kern="1200" dirty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10991088" y="6356350"/>
            <a:ext cx="673608" cy="365125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914400" rtl="0" eaLnBrk="1" latinLnBrk="0" hangingPunct="1">
              <a:defRPr sz="1400" kern="120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E6742F1-6635-4F3B-A1BB-91C9B3B8DD1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1147829D-5CD2-4F2F-92BF-9F0C4DC73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81807" y="6356350"/>
            <a:ext cx="4874741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SRC Select Disclosure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3BC07677-790B-49A3-97FA-49246CBDEE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196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718631" y="140237"/>
            <a:ext cx="9635169" cy="969484"/>
          </a:xfrm>
          <a:prstGeom prst="rect">
            <a:avLst/>
          </a:prstGeom>
        </p:spPr>
        <p:txBody>
          <a:bodyPr anchor="ctr"/>
          <a:lstStyle>
            <a:lvl1pPr>
              <a:defRPr lang="en-US" sz="3600" kern="1200" dirty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10991088" y="6356350"/>
            <a:ext cx="673608" cy="365125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914400" rtl="0" eaLnBrk="1" latinLnBrk="0" hangingPunct="1">
              <a:defRPr sz="1400" kern="120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E6742F1-6635-4F3B-A1BB-91C9B3B8DD1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690AA73-C97A-4EC2-81B4-B8D8468A2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81807" y="6356350"/>
            <a:ext cx="4874741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SRC Select Disclosure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915277B5-CC79-482C-8C1D-29BB3DFAD7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8518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/>
          </p:cNvSpPr>
          <p:nvPr userDrawn="1"/>
        </p:nvSpPr>
        <p:spPr>
          <a:xfrm>
            <a:off x="10991088" y="6356350"/>
            <a:ext cx="673608" cy="365125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914400" rtl="0" eaLnBrk="1" latinLnBrk="0" hangingPunct="1">
              <a:defRPr sz="1400" kern="120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E6742F1-6635-4F3B-A1BB-91C9B3B8DD1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D9C456B-2C54-4A71-95E6-78AADE569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81807" y="6356350"/>
            <a:ext cx="4874741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SRC Select Disclosure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28417AC-5E7D-48F1-8A8C-38B2E706348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5765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703524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lang="en-US" sz="3600" kern="1200" dirty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703525"/>
            <a:ext cx="6172200" cy="465282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3303724"/>
            <a:ext cx="3932237" cy="3052626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1088" y="6356350"/>
            <a:ext cx="673608" cy="365125"/>
          </a:xfrm>
          <a:prstGeom prst="rect">
            <a:avLst/>
          </a:prstGeom>
        </p:spPr>
        <p:txBody>
          <a:bodyPr anchor="b"/>
          <a:lstStyle>
            <a:lvl1pPr algn="r">
              <a:defRPr sz="1400">
                <a:solidFill>
                  <a:srgbClr val="5F5F5F"/>
                </a:solidFill>
              </a:defRPr>
            </a:lvl1pPr>
          </a:lstStyle>
          <a:p>
            <a:fld id="{8E6742F1-6635-4F3B-A1BB-91C9B3B8DD1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7FA61FC6-7B3C-42EF-B9AE-1116FF863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81807" y="6356350"/>
            <a:ext cx="4874741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SRC Select Disclosure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2A9492D9-E940-47A2-A585-78D5B58AE82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1572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61154" y="1703524"/>
            <a:ext cx="6172200" cy="4652826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9788" y="1703524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lang="en-US" sz="3600" kern="1200" dirty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3303724"/>
            <a:ext cx="3932237" cy="3052626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10991088" y="6356350"/>
            <a:ext cx="673608" cy="365125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914400" rtl="0" eaLnBrk="1" latinLnBrk="0" hangingPunct="1">
              <a:defRPr sz="1400" kern="120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E6742F1-6635-4F3B-A1BB-91C9B3B8DD1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7CC4394A-F5BE-4FF2-8D83-1F9311202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81807" y="6356350"/>
            <a:ext cx="4874741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SRC Select Disclosure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96DDCF70-E37E-43E4-B146-B85B778387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4687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958246"/>
            <a:ext cx="12192000" cy="3895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6117336"/>
            <a:ext cx="9144000" cy="53035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192024" y="82296"/>
            <a:ext cx="1856232" cy="13441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/>
          <p:cNvSpPr/>
          <p:nvPr userDrawn="1"/>
        </p:nvSpPr>
        <p:spPr>
          <a:xfrm>
            <a:off x="0" y="1481328"/>
            <a:ext cx="12192000" cy="27432"/>
          </a:xfrm>
          <a:prstGeom prst="rect">
            <a:avLst/>
          </a:prstGeom>
          <a:gradFill flip="none" rotWithShape="1">
            <a:gsLst>
              <a:gs pos="15000">
                <a:srgbClr val="002D72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5545" y="2194560"/>
            <a:ext cx="5780910" cy="2468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6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_GRC 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958246"/>
            <a:ext cx="12192000" cy="3895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817783"/>
            <a:ext cx="9144000" cy="1692180"/>
          </a:xfrm>
          <a:prstGeom prst="rect">
            <a:avLst/>
          </a:prstGeom>
        </p:spPr>
        <p:txBody>
          <a:bodyPr anchor="b"/>
          <a:lstStyle>
            <a:lvl1pPr algn="ctr">
              <a:defRPr sz="4000"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192024" y="82296"/>
            <a:ext cx="1856232" cy="13441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/>
          <p:cNvSpPr/>
          <p:nvPr userDrawn="1"/>
        </p:nvSpPr>
        <p:spPr>
          <a:xfrm>
            <a:off x="0" y="1481328"/>
            <a:ext cx="12192000" cy="27432"/>
          </a:xfrm>
          <a:prstGeom prst="rect">
            <a:avLst/>
          </a:prstGeom>
          <a:gradFill flip="none" rotWithShape="1">
            <a:gsLst>
              <a:gs pos="15000">
                <a:srgbClr val="002D72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372" y="70418"/>
            <a:ext cx="3211614" cy="13716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64" t="68617" r="13682" b="17939"/>
          <a:stretch/>
        </p:blipFill>
        <p:spPr>
          <a:xfrm>
            <a:off x="7223113" y="1052013"/>
            <a:ext cx="4849092" cy="329026"/>
          </a:xfrm>
          <a:prstGeom prst="rect">
            <a:avLst/>
          </a:prstGeom>
        </p:spPr>
      </p:pic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66F197F-C7D7-4D51-ACAE-E30AE0969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81807" y="6356350"/>
            <a:ext cx="4874741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SRC Select Disclosure</a:t>
            </a:r>
          </a:p>
        </p:txBody>
      </p:sp>
    </p:spTree>
    <p:extLst>
      <p:ext uri="{BB962C8B-B14F-4D97-AF65-F5344CB8AC3E}">
        <p14:creationId xmlns:p14="http://schemas.microsoft.com/office/powerpoint/2010/main" val="2429163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_GRC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958246"/>
            <a:ext cx="12192000" cy="3895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817783"/>
            <a:ext cx="9144000" cy="1692180"/>
          </a:xfrm>
          <a:prstGeom prst="rect">
            <a:avLst/>
          </a:prstGeom>
        </p:spPr>
        <p:txBody>
          <a:bodyPr anchor="b"/>
          <a:lstStyle>
            <a:lvl1pPr algn="ctr">
              <a:defRPr sz="4000"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192024" y="82296"/>
            <a:ext cx="1856232" cy="13441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/>
          <p:cNvSpPr/>
          <p:nvPr userDrawn="1"/>
        </p:nvSpPr>
        <p:spPr>
          <a:xfrm>
            <a:off x="0" y="1481328"/>
            <a:ext cx="12192000" cy="27432"/>
          </a:xfrm>
          <a:prstGeom prst="rect">
            <a:avLst/>
          </a:prstGeom>
          <a:gradFill flip="none" rotWithShape="1">
            <a:gsLst>
              <a:gs pos="15000">
                <a:srgbClr val="002D72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372" y="70418"/>
            <a:ext cx="3211614" cy="1371600"/>
          </a:xfrm>
          <a:prstGeom prst="rect">
            <a:avLst/>
          </a:prstGeom>
        </p:spPr>
      </p:pic>
      <p:grpSp>
        <p:nvGrpSpPr>
          <p:cNvPr id="7" name="Group 6"/>
          <p:cNvGrpSpPr/>
          <p:nvPr userDrawn="1"/>
        </p:nvGrpSpPr>
        <p:grpSpPr>
          <a:xfrm>
            <a:off x="9553026" y="408707"/>
            <a:ext cx="2326415" cy="960076"/>
            <a:chOff x="9553026" y="324887"/>
            <a:chExt cx="2326415" cy="960076"/>
          </a:xfrm>
        </p:grpSpPr>
        <p:pic>
          <p:nvPicPr>
            <p:cNvPr id="8" name="Picture 7"/>
            <p:cNvPicPr>
              <a:picLocks noChangeAspect="1"/>
            </p:cNvPicPr>
            <p:nvPr userDrawn="1"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9564931" y="646009"/>
              <a:ext cx="1399033" cy="313572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 userDrawn="1"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9557788" y="963049"/>
              <a:ext cx="2321653" cy="321914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 userDrawn="1"/>
          </p:nvPicPr>
          <p:blipFill rotWithShape="1"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9553026" y="324887"/>
              <a:ext cx="1088783" cy="317614"/>
            </a:xfrm>
            <a:prstGeom prst="rect">
              <a:avLst/>
            </a:prstGeom>
          </p:spPr>
        </p:pic>
      </p:grp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B7573869-4917-4B7C-8FD8-D457383B1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81807" y="6356350"/>
            <a:ext cx="4874741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SRC Select Disclosure</a:t>
            </a:r>
          </a:p>
        </p:txBody>
      </p:sp>
    </p:spTree>
    <p:extLst>
      <p:ext uri="{BB962C8B-B14F-4D97-AF65-F5344CB8AC3E}">
        <p14:creationId xmlns:p14="http://schemas.microsoft.com/office/powerpoint/2010/main" val="403114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Black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8631" y="140237"/>
            <a:ext cx="9635169" cy="969484"/>
          </a:xfrm>
          <a:prstGeom prst="rect">
            <a:avLst/>
          </a:prstGeom>
        </p:spPr>
        <p:txBody>
          <a:bodyPr anchor="ctr"/>
          <a:lstStyle>
            <a:lvl1pPr>
              <a:defRPr lang="en-US" sz="3600" kern="1200" dirty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62580" y="6356350"/>
            <a:ext cx="502115" cy="365125"/>
          </a:xfrm>
          <a:prstGeom prst="rect">
            <a:avLst/>
          </a:prstGeom>
        </p:spPr>
        <p:txBody>
          <a:bodyPr anchor="b"/>
          <a:lstStyle>
            <a:lvl1pPr algn="r">
              <a:defRPr sz="1400">
                <a:solidFill>
                  <a:srgbClr val="5F5F5F"/>
                </a:solidFill>
              </a:defRPr>
            </a:lvl1pPr>
          </a:lstStyle>
          <a:p>
            <a:fld id="{8E6742F1-6635-4F3B-A1BB-91C9B3B8DD1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02B021D-152B-4BBC-AE4C-05D1CF334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81807" y="6356350"/>
            <a:ext cx="4874741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SRC Select Disclosure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4609E918-0750-41F9-A8AE-C3C49882CC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585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Blue+Black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8631" y="140237"/>
            <a:ext cx="9635169" cy="969484"/>
          </a:xfrm>
          <a:prstGeom prst="rect">
            <a:avLst/>
          </a:prstGeom>
        </p:spPr>
        <p:txBody>
          <a:bodyPr anchor="ctr"/>
          <a:lstStyle>
            <a:lvl1pPr>
              <a:defRPr lang="en-US" sz="3600" kern="1200" dirty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Clr>
                <a:srgbClr val="1C1C1C"/>
              </a:buClr>
              <a:buFontTx/>
              <a:buNone/>
              <a:defRPr>
                <a:solidFill>
                  <a:schemeClr val="accent1"/>
                </a:solidFill>
              </a:defRPr>
            </a:lvl1pPr>
            <a:lvl3pPr>
              <a:defRPr>
                <a:solidFill>
                  <a:srgbClr val="292929"/>
                </a:solidFill>
              </a:defRPr>
            </a:lvl3pPr>
            <a:lvl4pPr>
              <a:defRPr>
                <a:solidFill>
                  <a:srgbClr val="333333"/>
                </a:solidFill>
              </a:defRPr>
            </a:lvl4pPr>
            <a:lvl5pPr>
              <a:defRPr>
                <a:solidFill>
                  <a:srgbClr val="4D4D4D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10991088" y="6356350"/>
            <a:ext cx="673608" cy="365125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914400" rtl="0" eaLnBrk="1" latinLnBrk="0" hangingPunct="1">
              <a:defRPr sz="1400" kern="120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E6742F1-6635-4F3B-A1BB-91C9B3B8DD1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00F4FC81-BCA0-4AF0-A6E8-CA7C8E6B0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81807" y="6356350"/>
            <a:ext cx="4874741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SRC Select Disclosure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A825DCD6-B425-4887-A74E-E840712292E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202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C_Title and Content (Black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8631" y="140237"/>
            <a:ext cx="9635169" cy="969484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lang="en-US" sz="3600" kern="1200" dirty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939" y="0"/>
            <a:ext cx="1185413" cy="1202347"/>
          </a:xfrm>
          <a:prstGeom prst="rect">
            <a:avLst/>
          </a:prstGeom>
        </p:spPr>
      </p:pic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10991088" y="6356350"/>
            <a:ext cx="673608" cy="365125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914400" rtl="0" eaLnBrk="1" latinLnBrk="0" hangingPunct="1">
              <a:defRPr sz="1400" kern="120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E6742F1-6635-4F3B-A1BB-91C9B3B8DD1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6D43B2B4-39CC-402A-9E78-A7DB9FEC5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81807" y="6356350"/>
            <a:ext cx="4874741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SRC Select Disclosure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327E2772-B8B8-4CD0-9BCF-87A0A6BDF0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668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C_Title and Content (Blue+Black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8631" y="140237"/>
            <a:ext cx="9635169" cy="969484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lang="en-US" sz="3600" kern="1200" dirty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939" y="0"/>
            <a:ext cx="1185413" cy="1202347"/>
          </a:xfrm>
          <a:prstGeom prst="rect">
            <a:avLst/>
          </a:prstGeom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38200" y="1421175"/>
            <a:ext cx="10515600" cy="4814372"/>
          </a:xfrm>
        </p:spPr>
        <p:txBody>
          <a:bodyPr/>
          <a:lstStyle>
            <a:lvl1pPr marL="0" indent="0">
              <a:buClr>
                <a:srgbClr val="1C1C1C"/>
              </a:buClr>
              <a:buFontTx/>
              <a:buNone/>
              <a:defRPr>
                <a:solidFill>
                  <a:schemeClr val="accent1"/>
                </a:solidFill>
              </a:defRPr>
            </a:lvl1pPr>
            <a:lvl3pPr>
              <a:defRPr>
                <a:solidFill>
                  <a:srgbClr val="292929"/>
                </a:solidFill>
              </a:defRPr>
            </a:lvl3pPr>
            <a:lvl4pPr>
              <a:defRPr>
                <a:solidFill>
                  <a:srgbClr val="333333"/>
                </a:solidFill>
              </a:defRPr>
            </a:lvl4pPr>
            <a:lvl5pPr>
              <a:defRPr>
                <a:solidFill>
                  <a:srgbClr val="4D4D4D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10991088" y="6356350"/>
            <a:ext cx="673608" cy="365125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914400" rtl="0" eaLnBrk="1" latinLnBrk="0" hangingPunct="1">
              <a:defRPr sz="1400" kern="120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E6742F1-6635-4F3B-A1BB-91C9B3B8DD1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DF52CF1B-0992-405F-8862-07E21B0CF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81807" y="6356350"/>
            <a:ext cx="4874741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SRC Select Disclosure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C88CD736-A7E1-4D64-9BE1-ECCAD981D7C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946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lang="en-US" sz="4000" kern="1200" dirty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E6DFFC8D-A0EB-41BE-8883-96021069D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81807" y="6356350"/>
            <a:ext cx="4874741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SRC Select Disclosure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D6909FB-0127-4ACD-A6CB-EDBC949F1BD7}"/>
              </a:ext>
            </a:extLst>
          </p:cNvPr>
          <p:cNvSpPr txBox="1">
            <a:spLocks/>
          </p:cNvSpPr>
          <p:nvPr userDrawn="1"/>
        </p:nvSpPr>
        <p:spPr>
          <a:xfrm>
            <a:off x="10991088" y="6356350"/>
            <a:ext cx="673608" cy="365125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914400" rtl="0" eaLnBrk="1" latinLnBrk="0" hangingPunct="1">
              <a:defRPr sz="1400" kern="120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E6742F1-6635-4F3B-A1BB-91C9B3B8DD1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4CDFCC42-9ACB-4002-ABD0-823B65F05E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125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452563"/>
            <a:ext cx="5181600" cy="472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452563"/>
            <a:ext cx="5181600" cy="472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718631" y="140237"/>
            <a:ext cx="9635169" cy="969484"/>
          </a:xfrm>
          <a:prstGeom prst="rect">
            <a:avLst/>
          </a:prstGeom>
        </p:spPr>
        <p:txBody>
          <a:bodyPr anchor="ctr"/>
          <a:lstStyle>
            <a:lvl1pPr>
              <a:defRPr lang="en-US" sz="3600" kern="1200" dirty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10991088" y="6356350"/>
            <a:ext cx="673608" cy="365125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914400" rtl="0" eaLnBrk="1" latinLnBrk="0" hangingPunct="1">
              <a:defRPr sz="1400" kern="120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E6742F1-6635-4F3B-A1BB-91C9B3B8DD1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161EA3A0-1666-4D78-B32F-840BE192D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81807" y="6356350"/>
            <a:ext cx="4874741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SRC Select Disclosure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4E08DBE3-3F39-48F4-B863-B24878BC8CD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172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1277600" y="5943600"/>
            <a:ext cx="914400" cy="914400"/>
          </a:xfrm>
          <a:prstGeom prst="rect">
            <a:avLst/>
          </a:prstGeom>
          <a:gradFill flip="none" rotWithShape="1">
            <a:gsLst>
              <a:gs pos="73000">
                <a:schemeClr val="bg1"/>
              </a:gs>
              <a:gs pos="80000">
                <a:srgbClr val="002D72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421175"/>
            <a:ext cx="10515600" cy="48143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0" y="1218025"/>
            <a:ext cx="12192000" cy="27432"/>
          </a:xfrm>
          <a:prstGeom prst="rect">
            <a:avLst/>
          </a:prstGeom>
          <a:gradFill flip="none" rotWithShape="1">
            <a:gsLst>
              <a:gs pos="15000">
                <a:srgbClr val="002D72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42317" y="95826"/>
            <a:ext cx="1324145" cy="1005840"/>
          </a:xfrm>
          <a:prstGeom prst="rect">
            <a:avLst/>
          </a:prstGeom>
        </p:spPr>
      </p:pic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FD9DD7F-1471-4BB0-86CE-D7CA1CC291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81807" y="6356350"/>
            <a:ext cx="4874741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SRC Select Disclosure</a:t>
            </a:r>
          </a:p>
        </p:txBody>
      </p:sp>
    </p:spTree>
    <p:extLst>
      <p:ext uri="{BB962C8B-B14F-4D97-AF65-F5344CB8AC3E}">
        <p14:creationId xmlns:p14="http://schemas.microsoft.com/office/powerpoint/2010/main" val="3283624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98" r:id="rId2"/>
    <p:sldLayoutId id="2147483699" r:id="rId3"/>
    <p:sldLayoutId id="2147483682" r:id="rId4"/>
    <p:sldLayoutId id="2147483700" r:id="rId5"/>
    <p:sldLayoutId id="2147483697" r:id="rId6"/>
    <p:sldLayoutId id="2147483701" r:id="rId7"/>
    <p:sldLayoutId id="2147483683" r:id="rId8"/>
    <p:sldLayoutId id="2147483684" r:id="rId9"/>
    <p:sldLayoutId id="2147483695" r:id="rId10"/>
    <p:sldLayoutId id="2147483686" r:id="rId11"/>
    <p:sldLayoutId id="2147483687" r:id="rId12"/>
    <p:sldLayoutId id="2147483688" r:id="rId13"/>
    <p:sldLayoutId id="2147483689" r:id="rId14"/>
    <p:sldLayoutId id="2147483696" r:id="rId15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mailto:todd.younkin@src.or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xtremetech.com/computing/287137-how-makimotos-wave-explains-the-tsunami-of-specialized-ai-processors-headed-for-market" TargetMode="Externa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rc.org/" TargetMode="External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40273"/>
            <a:ext cx="9144000" cy="1692180"/>
          </a:xfrm>
        </p:spPr>
        <p:txBody>
          <a:bodyPr/>
          <a:lstStyle/>
          <a:p>
            <a:r>
              <a:rPr lang="en-US" b="1" dirty="0"/>
              <a:t>2020 </a:t>
            </a:r>
            <a:r>
              <a:rPr lang="en-US" b="1" dirty="0" err="1"/>
              <a:t>TxACE</a:t>
            </a:r>
            <a:r>
              <a:rPr lang="en-US" b="1" dirty="0"/>
              <a:t> Symposium</a:t>
            </a:r>
            <a:br>
              <a:rPr lang="en-US" b="1" dirty="0"/>
            </a:br>
            <a:r>
              <a:rPr lang="en-US" sz="2800" b="1" i="1" dirty="0">
                <a:solidFill>
                  <a:schemeClr val="bg1">
                    <a:lumMod val="65000"/>
                  </a:schemeClr>
                </a:solidFill>
              </a:rPr>
              <a:t>Panel on Integrated Circuit Design in the Deep Learning Era</a:t>
            </a:r>
            <a:endParaRPr lang="en-US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1" name="Subtitle 10">
            <a:extLst>
              <a:ext uri="{FF2B5EF4-FFF2-40B4-BE49-F238E27FC236}">
                <a16:creationId xmlns:a16="http://schemas.microsoft.com/office/drawing/2014/main" id="{3957011F-4652-485A-B7FA-38AE20857F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41753"/>
            <a:ext cx="9144000" cy="1655762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Oct 19, 2020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1871C32-0890-4277-94A3-0E1F632C60F2}"/>
              </a:ext>
            </a:extLst>
          </p:cNvPr>
          <p:cNvGrpSpPr/>
          <p:nvPr/>
        </p:nvGrpSpPr>
        <p:grpSpPr>
          <a:xfrm>
            <a:off x="5980946" y="4271091"/>
            <a:ext cx="5278078" cy="1828800"/>
            <a:chOff x="5992007" y="4271091"/>
            <a:chExt cx="5278078" cy="1828800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C5520D07-4FEA-4B9D-840C-E92F11DCF0EB}"/>
                </a:ext>
              </a:extLst>
            </p:cNvPr>
            <p:cNvSpPr txBox="1"/>
            <p:nvPr/>
          </p:nvSpPr>
          <p:spPr>
            <a:xfrm>
              <a:off x="7939911" y="4677660"/>
              <a:ext cx="333017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Todd Younkin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President and CEO, SRC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>
                      <a:lumMod val="65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  <a:hlinkClick r:id="rId2"/>
                </a:rPr>
                <a:t>todd.younkin@src.org</a:t>
              </a: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CB989226-BF6D-46BD-B1EE-9EC7EA7F798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5992007" y="4271091"/>
              <a:ext cx="1821208" cy="1828800"/>
            </a:xfrm>
            <a:prstGeom prst="ellips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</p:pic>
      </p:grp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6CF803C8-0861-44FB-9EC0-FF203DF26561}"/>
              </a:ext>
            </a:extLst>
          </p:cNvPr>
          <p:cNvSpPr txBox="1">
            <a:spLocks/>
          </p:cNvSpPr>
          <p:nvPr/>
        </p:nvSpPr>
        <p:spPr>
          <a:xfrm>
            <a:off x="9862708" y="84149"/>
            <a:ext cx="2227692" cy="304552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Public</a:t>
            </a:r>
          </a:p>
        </p:txBody>
      </p:sp>
    </p:spTree>
    <p:extLst>
      <p:ext uri="{BB962C8B-B14F-4D97-AF65-F5344CB8AC3E}">
        <p14:creationId xmlns:p14="http://schemas.microsoft.com/office/powerpoint/2010/main" val="3516957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>
            <a:extLst>
              <a:ext uri="{FF2B5EF4-FFF2-40B4-BE49-F238E27FC236}">
                <a16:creationId xmlns:a16="http://schemas.microsoft.com/office/drawing/2014/main" id="{E22D4B1D-F924-4F5E-8D77-750466784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Todd Younkin</a:t>
            </a:r>
            <a:br>
              <a:rPr lang="en-US" dirty="0"/>
            </a:br>
            <a:r>
              <a:rPr lang="en-US" sz="2400" b="1" dirty="0">
                <a:solidFill>
                  <a:schemeClr val="bg1">
                    <a:lumMod val="50000"/>
                  </a:schemeClr>
                </a:solidFill>
              </a:rPr>
              <a:t>Semiconductor Research Corporation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563A13EC-0FB2-4A86-87F4-D02B20D465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107" y="1421174"/>
            <a:ext cx="8060924" cy="509503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200" dirty="0"/>
              <a:t>Emerging technologies require compute and communication efficiency that is </a:t>
            </a:r>
            <a:r>
              <a:rPr lang="en-US" sz="2200" b="1" u="sng" dirty="0">
                <a:solidFill>
                  <a:schemeClr val="tx2">
                    <a:lumMod val="50000"/>
                    <a:lumOff val="50000"/>
                  </a:schemeClr>
                </a:solidFill>
              </a:rPr>
              <a:t>orders of magnitude</a:t>
            </a:r>
            <a:r>
              <a:rPr lang="en-US" sz="2200" dirty="0"/>
              <a:t> beyond what is available and readily imaginable. The opportunity is enormous.</a:t>
            </a:r>
          </a:p>
          <a:p>
            <a:pPr>
              <a:lnSpc>
                <a:spcPct val="100000"/>
              </a:lnSpc>
            </a:pPr>
            <a:endParaRPr lang="en-US" sz="1050" dirty="0"/>
          </a:p>
          <a:p>
            <a:pPr>
              <a:lnSpc>
                <a:spcPct val="100000"/>
              </a:lnSpc>
            </a:pPr>
            <a:r>
              <a:rPr lang="en-US" sz="2200" b="1" u="sng" dirty="0">
                <a:solidFill>
                  <a:schemeClr val="tx2">
                    <a:lumMod val="50000"/>
                    <a:lumOff val="50000"/>
                  </a:schemeClr>
                </a:solidFill>
              </a:rPr>
              <a:t>Colossal complexity and scope</a:t>
            </a:r>
            <a:r>
              <a:rPr lang="en-US" sz="2200" dirty="0"/>
              <a:t> for SoC/SiP designs on advanced nodes. A rapid increase in the number of physical design rules to account for and honor at all layers / components! (and violate! </a:t>
            </a:r>
            <a:r>
              <a:rPr lang="en-US" sz="2200" dirty="0">
                <a:sym typeface="Wingdings" panose="05000000000000000000" pitchFamily="2" charset="2"/>
              </a:rPr>
              <a:t>) F</a:t>
            </a:r>
            <a:r>
              <a:rPr lang="en-US" sz="2200" dirty="0"/>
              <a:t>or example, chips now have ~10 million cell blocks as the new norm.</a:t>
            </a:r>
          </a:p>
          <a:p>
            <a:pPr>
              <a:lnSpc>
                <a:spcPct val="100000"/>
              </a:lnSpc>
            </a:pPr>
            <a:endParaRPr lang="en-US" sz="1050" dirty="0"/>
          </a:p>
          <a:p>
            <a:pPr>
              <a:lnSpc>
                <a:spcPct val="100000"/>
              </a:lnSpc>
            </a:pPr>
            <a:r>
              <a:rPr lang="en-US" sz="2200" dirty="0"/>
              <a:t>While pre-designed, functional IP blocks have been a wildly successful approach, as you start to stitch 100s-1000s of blocks together, engineers are </a:t>
            </a:r>
            <a:r>
              <a:rPr lang="en-US" sz="2200" b="1" u="sng" dirty="0">
                <a:solidFill>
                  <a:schemeClr val="tx2">
                    <a:lumMod val="50000"/>
                    <a:lumOff val="50000"/>
                  </a:schemeClr>
                </a:solidFill>
              </a:rPr>
              <a:t>losing insight</a:t>
            </a:r>
            <a:r>
              <a:rPr lang="en-US" sz="2200" dirty="0"/>
              <a:t> into how to optimize SoC/SiP performance to seize market opportunities (in a timely fashion, C-SWAP). Choices </a:t>
            </a:r>
            <a:r>
              <a:rPr lang="en-US" sz="2200"/>
              <a:t>also impacting </a:t>
            </a:r>
            <a:r>
              <a:rPr lang="en-US" sz="2200" dirty="0"/>
              <a:t>business decisions and plans.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4E6A6970-D6C2-4FA1-A66A-5FC5928CB3EC}"/>
              </a:ext>
            </a:extLst>
          </p:cNvPr>
          <p:cNvGrpSpPr/>
          <p:nvPr/>
        </p:nvGrpSpPr>
        <p:grpSpPr>
          <a:xfrm>
            <a:off x="9698459" y="3262218"/>
            <a:ext cx="914400" cy="914400"/>
            <a:chOff x="9700732" y="3675129"/>
            <a:chExt cx="914400" cy="914400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543AC615-4466-481B-A8D1-DABEB89EEFA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746452" y="3720849"/>
              <a:ext cx="822960" cy="822960"/>
            </a:xfrm>
            <a:prstGeom prst="rect">
              <a:avLst/>
            </a:prstGeom>
          </p:spPr>
        </p:pic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85776CFC-D28C-4CA5-8382-115BFF02B38C}"/>
                </a:ext>
              </a:extLst>
            </p:cNvPr>
            <p:cNvSpPr/>
            <p:nvPr/>
          </p:nvSpPr>
          <p:spPr>
            <a:xfrm>
              <a:off x="9700732" y="3675129"/>
              <a:ext cx="914400" cy="914400"/>
            </a:xfrm>
            <a:prstGeom prst="ellipse">
              <a:avLst/>
            </a:prstGeom>
            <a:noFill/>
            <a:ln w="19050">
              <a:solidFill>
                <a:srgbClr val="002D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D2E47EF7-F652-4015-BD69-D2A7A8281A5E}"/>
              </a:ext>
            </a:extLst>
          </p:cNvPr>
          <p:cNvGrpSpPr/>
          <p:nvPr/>
        </p:nvGrpSpPr>
        <p:grpSpPr>
          <a:xfrm>
            <a:off x="8697159" y="1421174"/>
            <a:ext cx="2917000" cy="982363"/>
            <a:chOff x="8697159" y="1421174"/>
            <a:chExt cx="2917000" cy="982363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F4E2D629-2D90-4319-9511-0FF188419F28}"/>
                </a:ext>
              </a:extLst>
            </p:cNvPr>
            <p:cNvGrpSpPr/>
            <p:nvPr/>
          </p:nvGrpSpPr>
          <p:grpSpPr>
            <a:xfrm>
              <a:off x="8697159" y="1455155"/>
              <a:ext cx="914400" cy="914400"/>
              <a:chOff x="8933897" y="2594277"/>
              <a:chExt cx="914400" cy="914400"/>
            </a:xfrm>
          </p:grpSpPr>
          <p:pic>
            <p:nvPicPr>
              <p:cNvPr id="1026" name="Picture 2" descr="Free icon download | AI">
                <a:extLst>
                  <a:ext uri="{FF2B5EF4-FFF2-40B4-BE49-F238E27FC236}">
                    <a16:creationId xmlns:a16="http://schemas.microsoft.com/office/drawing/2014/main" id="{142C8B4D-7E70-4B10-928E-9855975A6C9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071057" y="2731437"/>
                <a:ext cx="640080" cy="64008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9C87B129-BB5B-46B6-AEFC-0DA53F50FF15}"/>
                  </a:ext>
                </a:extLst>
              </p:cNvPr>
              <p:cNvSpPr/>
              <p:nvPr/>
            </p:nvSpPr>
            <p:spPr>
              <a:xfrm>
                <a:off x="8933897" y="2594277"/>
                <a:ext cx="914400" cy="914400"/>
              </a:xfrm>
              <a:prstGeom prst="ellipse">
                <a:avLst/>
              </a:prstGeom>
              <a:noFill/>
              <a:ln w="19050">
                <a:solidFill>
                  <a:srgbClr val="002D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7DA66EFA-DCE8-4F8B-BE06-9A5CCA759003}"/>
                </a:ext>
              </a:extLst>
            </p:cNvPr>
            <p:cNvGrpSpPr/>
            <p:nvPr/>
          </p:nvGrpSpPr>
          <p:grpSpPr>
            <a:xfrm>
              <a:off x="9694959" y="1421174"/>
              <a:ext cx="921401" cy="982363"/>
              <a:chOff x="11381819" y="3079747"/>
              <a:chExt cx="921401" cy="982363"/>
            </a:xfrm>
          </p:grpSpPr>
          <p:pic>
            <p:nvPicPr>
              <p:cNvPr id="1028" name="Picture 4" descr="Self Driving Car Icons - Download Free Vector Icons | Noun Project">
                <a:extLst>
                  <a:ext uri="{FF2B5EF4-FFF2-40B4-BE49-F238E27FC236}">
                    <a16:creationId xmlns:a16="http://schemas.microsoft.com/office/drawing/2014/main" id="{198226B7-F7DB-4A9C-8E5B-A2B5CE9EB52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381819" y="3079747"/>
                <a:ext cx="914400" cy="9144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5E567661-7A2B-4E30-B03A-7B8C1A99E4A5}"/>
                  </a:ext>
                </a:extLst>
              </p:cNvPr>
              <p:cNvSpPr/>
              <p:nvPr/>
            </p:nvSpPr>
            <p:spPr>
              <a:xfrm>
                <a:off x="11388820" y="3147710"/>
                <a:ext cx="914400" cy="914400"/>
              </a:xfrm>
              <a:prstGeom prst="ellipse">
                <a:avLst/>
              </a:prstGeom>
              <a:noFill/>
              <a:ln w="19050">
                <a:solidFill>
                  <a:srgbClr val="002D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2B88969A-BFC6-41CA-BF39-E0365D9295DE}"/>
                </a:ext>
              </a:extLst>
            </p:cNvPr>
            <p:cNvGrpSpPr/>
            <p:nvPr/>
          </p:nvGrpSpPr>
          <p:grpSpPr>
            <a:xfrm>
              <a:off x="10699759" y="1455155"/>
              <a:ext cx="914400" cy="914400"/>
              <a:chOff x="10877551" y="2563661"/>
              <a:chExt cx="914400" cy="914400"/>
            </a:xfrm>
          </p:grpSpPr>
          <p:pic>
            <p:nvPicPr>
              <p:cNvPr id="1030" name="Picture 6" descr="5g - Free communications icons">
                <a:extLst>
                  <a:ext uri="{FF2B5EF4-FFF2-40B4-BE49-F238E27FC236}">
                    <a16:creationId xmlns:a16="http://schemas.microsoft.com/office/drawing/2014/main" id="{51532A02-2796-4E84-867B-05E67BA926B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923271" y="2655101"/>
                <a:ext cx="822960" cy="82296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3B97B211-ACEF-442F-8D11-6B03C5E382A5}"/>
                  </a:ext>
                </a:extLst>
              </p:cNvPr>
              <p:cNvSpPr/>
              <p:nvPr/>
            </p:nvSpPr>
            <p:spPr>
              <a:xfrm>
                <a:off x="10877551" y="2563661"/>
                <a:ext cx="914400" cy="914400"/>
              </a:xfrm>
              <a:prstGeom prst="ellipse">
                <a:avLst/>
              </a:prstGeom>
              <a:noFill/>
              <a:ln w="19050">
                <a:solidFill>
                  <a:srgbClr val="002D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9A4CD014-D0CF-4D4B-A315-1556FCEF3C59}"/>
              </a:ext>
            </a:extLst>
          </p:cNvPr>
          <p:cNvSpPr txBox="1"/>
          <p:nvPr/>
        </p:nvSpPr>
        <p:spPr>
          <a:xfrm>
            <a:off x="10875146" y="72274"/>
            <a:ext cx="1224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Slide 1 of 2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C7076C0-BAB4-49A8-8184-B9F5903C8CCC}"/>
              </a:ext>
            </a:extLst>
          </p:cNvPr>
          <p:cNvGrpSpPr/>
          <p:nvPr/>
        </p:nvGrpSpPr>
        <p:grpSpPr>
          <a:xfrm>
            <a:off x="9698459" y="5035299"/>
            <a:ext cx="914400" cy="914400"/>
            <a:chOff x="9694959" y="5083526"/>
            <a:chExt cx="914400" cy="914400"/>
          </a:xfrm>
        </p:grpSpPr>
        <p:pic>
          <p:nvPicPr>
            <p:cNvPr id="6" name="Picture 4" descr="Free Infinity Symbol, Download Free Clip Art, Free Clip Art on Clipart  Library">
              <a:extLst>
                <a:ext uri="{FF2B5EF4-FFF2-40B4-BE49-F238E27FC236}">
                  <a16:creationId xmlns:a16="http://schemas.microsoft.com/office/drawing/2014/main" id="{C972954A-5B7C-4895-839E-32A9ADA991F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501" r="26787"/>
            <a:stretch/>
          </p:blipFill>
          <p:spPr bwMode="auto">
            <a:xfrm>
              <a:off x="9740679" y="5138124"/>
              <a:ext cx="822960" cy="8229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250D680E-867F-4219-BB14-6810A6A37B3D}"/>
                </a:ext>
              </a:extLst>
            </p:cNvPr>
            <p:cNvSpPr/>
            <p:nvPr/>
          </p:nvSpPr>
          <p:spPr>
            <a:xfrm>
              <a:off x="9694959" y="5083526"/>
              <a:ext cx="914400" cy="914400"/>
            </a:xfrm>
            <a:prstGeom prst="ellipse">
              <a:avLst/>
            </a:prstGeom>
            <a:noFill/>
            <a:ln w="19050">
              <a:solidFill>
                <a:srgbClr val="002D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1" name="Footer Placeholder 3">
            <a:extLst>
              <a:ext uri="{FF2B5EF4-FFF2-40B4-BE49-F238E27FC236}">
                <a16:creationId xmlns:a16="http://schemas.microsoft.com/office/drawing/2014/main" id="{1764E01F-7481-4840-B585-67CD12A4F86B}"/>
              </a:ext>
            </a:extLst>
          </p:cNvPr>
          <p:cNvSpPr txBox="1">
            <a:spLocks/>
          </p:cNvSpPr>
          <p:nvPr/>
        </p:nvSpPr>
        <p:spPr>
          <a:xfrm>
            <a:off x="9149148" y="6428585"/>
            <a:ext cx="2227692" cy="304552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Public</a:t>
            </a:r>
          </a:p>
        </p:txBody>
      </p:sp>
    </p:spTree>
    <p:extLst>
      <p:ext uri="{BB962C8B-B14F-4D97-AF65-F5344CB8AC3E}">
        <p14:creationId xmlns:p14="http://schemas.microsoft.com/office/powerpoint/2010/main" val="1932875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>
            <a:extLst>
              <a:ext uri="{FF2B5EF4-FFF2-40B4-BE49-F238E27FC236}">
                <a16:creationId xmlns:a16="http://schemas.microsoft.com/office/drawing/2014/main" id="{E22D4B1D-F924-4F5E-8D77-750466784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Todd Younkin</a:t>
            </a:r>
            <a:br>
              <a:rPr lang="en-US" dirty="0"/>
            </a:br>
            <a:r>
              <a:rPr lang="en-US" sz="2400" b="1" dirty="0">
                <a:solidFill>
                  <a:schemeClr val="bg1">
                    <a:lumMod val="50000"/>
                  </a:schemeClr>
                </a:solidFill>
              </a:rPr>
              <a:t>Semiconductor Research Corporation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563A13EC-0FB2-4A86-87F4-D02B20D465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107" y="1421174"/>
            <a:ext cx="8065008" cy="509503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200" dirty="0"/>
              <a:t>Productivity in engineering design / verification has not kept pace. Dramatic increases in costs and/or team sizes for development  of leading-edge SoC/SiP designs is negatively impacting innovation and ecosystem gains. </a:t>
            </a:r>
            <a:r>
              <a:rPr lang="en-US" sz="2200" b="1" u="sng" dirty="0">
                <a:solidFill>
                  <a:schemeClr val="tx2">
                    <a:lumMod val="50000"/>
                    <a:lumOff val="50000"/>
                  </a:schemeClr>
                </a:solidFill>
              </a:rPr>
              <a:t>WE must expedite the design - verification - validation process</a:t>
            </a:r>
            <a:r>
              <a:rPr lang="en-US" sz="2200" dirty="0"/>
              <a:t>. It will benefit all.</a:t>
            </a:r>
          </a:p>
          <a:p>
            <a:pPr>
              <a:lnSpc>
                <a:spcPct val="100000"/>
              </a:lnSpc>
            </a:pPr>
            <a:endParaRPr lang="en-US" sz="1050" dirty="0"/>
          </a:p>
          <a:p>
            <a:pPr>
              <a:lnSpc>
                <a:spcPct val="100000"/>
              </a:lnSpc>
            </a:pPr>
            <a:r>
              <a:rPr lang="en-US" sz="2200" dirty="0"/>
              <a:t>A deeply layered, transparent SoC/SiP development model based on ML/DL is required to </a:t>
            </a:r>
            <a:r>
              <a:rPr lang="en-US" sz="2200" b="1" u="sng" dirty="0">
                <a:solidFill>
                  <a:schemeClr val="tx2">
                    <a:lumMod val="50000"/>
                    <a:lumOff val="50000"/>
                  </a:schemeClr>
                </a:solidFill>
              </a:rPr>
              <a:t>drive industry innovation</a:t>
            </a:r>
            <a:r>
              <a:rPr lang="en-US" sz="2200" dirty="0"/>
              <a:t> in cost effective, agile ways. We will see a </a:t>
            </a:r>
            <a:r>
              <a:rPr lang="en-US" sz="2200" i="1" dirty="0"/>
              <a:t>Cambrian explosion</a:t>
            </a:r>
            <a:r>
              <a:rPr lang="en-US" sz="2200" dirty="0"/>
              <a:t> of techniques / approaches. </a:t>
            </a:r>
            <a:r>
              <a:rPr lang="en-US" sz="2200" b="1" u="sng" dirty="0">
                <a:solidFill>
                  <a:schemeClr val="tx2">
                    <a:lumMod val="50000"/>
                    <a:lumOff val="50000"/>
                  </a:schemeClr>
                </a:solidFill>
              </a:rPr>
              <a:t>Rigor, understanding, and (peer) adoption</a:t>
            </a:r>
            <a:r>
              <a:rPr lang="en-US" sz="2200" dirty="0"/>
              <a:t> will create winners that rise and become the standards of the near future.</a:t>
            </a:r>
          </a:p>
          <a:p>
            <a:pPr>
              <a:lnSpc>
                <a:spcPct val="100000"/>
              </a:lnSpc>
            </a:pPr>
            <a:endParaRPr lang="en-US" sz="1050" dirty="0"/>
          </a:p>
          <a:p>
            <a:pPr>
              <a:lnSpc>
                <a:spcPct val="100000"/>
              </a:lnSpc>
            </a:pPr>
            <a:r>
              <a:rPr lang="en-US" sz="2200" dirty="0"/>
              <a:t>Students and experienced engineers </a:t>
            </a:r>
            <a:r>
              <a:rPr lang="en-US" sz="2200" b="1" u="sng" dirty="0">
                <a:solidFill>
                  <a:schemeClr val="tx2">
                    <a:lumMod val="50000"/>
                    <a:lumOff val="50000"/>
                  </a:schemeClr>
                </a:solidFill>
              </a:rPr>
              <a:t>educated in this mindset </a:t>
            </a:r>
            <a:r>
              <a:rPr lang="en-US" sz="2200" dirty="0"/>
              <a:t>(through both theory and application) will be in very high demand in the coming years. Workforce will grow, but the skillset will change.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CA7D29B-274B-4752-B4C9-BD324053E079}"/>
              </a:ext>
            </a:extLst>
          </p:cNvPr>
          <p:cNvGrpSpPr/>
          <p:nvPr/>
        </p:nvGrpSpPr>
        <p:grpSpPr>
          <a:xfrm>
            <a:off x="8838548" y="3400789"/>
            <a:ext cx="2834640" cy="1654797"/>
            <a:chOff x="8838548" y="1635877"/>
            <a:chExt cx="2834640" cy="1654797"/>
          </a:xfrm>
        </p:grpSpPr>
        <p:pic>
          <p:nvPicPr>
            <p:cNvPr id="2" name="Picture 2" descr="Makimoto-Wave">
              <a:extLst>
                <a:ext uri="{FF2B5EF4-FFF2-40B4-BE49-F238E27FC236}">
                  <a16:creationId xmlns:a16="http://schemas.microsoft.com/office/drawing/2014/main" id="{2262D360-0DF7-43E6-8742-062AB21E96E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38548" y="1635877"/>
              <a:ext cx="2834640" cy="1272799"/>
            </a:xfrm>
            <a:prstGeom prst="rect">
              <a:avLst/>
            </a:prstGeom>
            <a:noFill/>
            <a:ln w="19050">
              <a:solidFill>
                <a:srgbClr val="002D72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AD8226D3-F200-46E9-BE7C-22FA3A70C73E}"/>
                </a:ext>
              </a:extLst>
            </p:cNvPr>
            <p:cNvSpPr txBox="1"/>
            <p:nvPr/>
          </p:nvSpPr>
          <p:spPr>
            <a:xfrm>
              <a:off x="9033675" y="2982897"/>
              <a:ext cx="244438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J. Hruska </a:t>
              </a:r>
              <a:r>
                <a:rPr lang="en-US" sz="1400" dirty="0">
                  <a:hlinkClick r:id="rId3"/>
                </a:rPr>
                <a:t>Extreme Tech</a:t>
              </a:r>
              <a:r>
                <a:rPr lang="en-US" sz="1400" dirty="0"/>
                <a:t>, Apr,’20</a:t>
              </a: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9A4CD014-D0CF-4D4B-A315-1556FCEF3C59}"/>
              </a:ext>
            </a:extLst>
          </p:cNvPr>
          <p:cNvSpPr txBox="1"/>
          <p:nvPr/>
        </p:nvSpPr>
        <p:spPr>
          <a:xfrm>
            <a:off x="10875146" y="72274"/>
            <a:ext cx="1224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Slide 2 of 2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3FF41A2-F388-4D30-94E7-07FB21946FB1}"/>
              </a:ext>
            </a:extLst>
          </p:cNvPr>
          <p:cNvGrpSpPr/>
          <p:nvPr/>
        </p:nvGrpSpPr>
        <p:grpSpPr>
          <a:xfrm>
            <a:off x="9156938" y="1421174"/>
            <a:ext cx="2217420" cy="914400"/>
            <a:chOff x="9156938" y="1953600"/>
            <a:chExt cx="2217420" cy="914400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B339A987-BCDB-4D89-9E0A-6491B6D5A081}"/>
                </a:ext>
              </a:extLst>
            </p:cNvPr>
            <p:cNvGrpSpPr/>
            <p:nvPr/>
          </p:nvGrpSpPr>
          <p:grpSpPr>
            <a:xfrm>
              <a:off x="10459958" y="1953600"/>
              <a:ext cx="914400" cy="914400"/>
              <a:chOff x="10459958" y="1932681"/>
              <a:chExt cx="914400" cy="914400"/>
            </a:xfrm>
          </p:grpSpPr>
          <p:pic>
            <p:nvPicPr>
              <p:cNvPr id="2054" name="Picture 6" descr="Accuracy Icon">
                <a:extLst>
                  <a:ext uri="{FF2B5EF4-FFF2-40B4-BE49-F238E27FC236}">
                    <a16:creationId xmlns:a16="http://schemas.microsoft.com/office/drawing/2014/main" id="{FADFC1FE-EF6A-48D8-9815-1300B1E9D34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505678" y="1978401"/>
                <a:ext cx="822960" cy="82296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6FD45D2E-8A63-498D-8BCF-6E7C85920A15}"/>
                  </a:ext>
                </a:extLst>
              </p:cNvPr>
              <p:cNvSpPr/>
              <p:nvPr/>
            </p:nvSpPr>
            <p:spPr>
              <a:xfrm>
                <a:off x="10459958" y="1932681"/>
                <a:ext cx="914400" cy="914400"/>
              </a:xfrm>
              <a:prstGeom prst="ellipse">
                <a:avLst/>
              </a:prstGeom>
              <a:noFill/>
              <a:ln w="19050">
                <a:solidFill>
                  <a:srgbClr val="002D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CBFCEE03-F560-4882-AA55-9F2622F220FE}"/>
                </a:ext>
              </a:extLst>
            </p:cNvPr>
            <p:cNvGrpSpPr/>
            <p:nvPr/>
          </p:nvGrpSpPr>
          <p:grpSpPr>
            <a:xfrm>
              <a:off x="9156938" y="1953600"/>
              <a:ext cx="914400" cy="914400"/>
              <a:chOff x="9156938" y="1974520"/>
              <a:chExt cx="914400" cy="914400"/>
            </a:xfrm>
          </p:grpSpPr>
          <p:pic>
            <p:nvPicPr>
              <p:cNvPr id="2056" name="Picture 8" descr="Performance speed icon - Glypho Free">
                <a:extLst>
                  <a:ext uri="{FF2B5EF4-FFF2-40B4-BE49-F238E27FC236}">
                    <a16:creationId xmlns:a16="http://schemas.microsoft.com/office/drawing/2014/main" id="{1710C6BC-E85B-49D8-BE84-CFE3C7DF715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202658" y="2020240"/>
                <a:ext cx="822960" cy="82296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03F376F4-D14C-4F96-904B-F5F60FA12BA8}"/>
                  </a:ext>
                </a:extLst>
              </p:cNvPr>
              <p:cNvSpPr/>
              <p:nvPr/>
            </p:nvSpPr>
            <p:spPr>
              <a:xfrm>
                <a:off x="9156938" y="1974520"/>
                <a:ext cx="914400" cy="914400"/>
              </a:xfrm>
              <a:prstGeom prst="ellipse">
                <a:avLst/>
              </a:prstGeom>
              <a:noFill/>
              <a:ln w="19050">
                <a:solidFill>
                  <a:srgbClr val="002D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0A21B9BB-272A-4051-ABF6-5429B3EB42B3}"/>
              </a:ext>
            </a:extLst>
          </p:cNvPr>
          <p:cNvGrpSpPr/>
          <p:nvPr/>
        </p:nvGrpSpPr>
        <p:grpSpPr>
          <a:xfrm>
            <a:off x="9798668" y="5601809"/>
            <a:ext cx="914400" cy="914400"/>
            <a:chOff x="9960746" y="5601809"/>
            <a:chExt cx="914400" cy="914400"/>
          </a:xfrm>
        </p:grpSpPr>
        <p:pic>
          <p:nvPicPr>
            <p:cNvPr id="2058" name="Picture 10" descr="Female graduate student icon Royalty Free Vector Image">
              <a:extLst>
                <a:ext uri="{FF2B5EF4-FFF2-40B4-BE49-F238E27FC236}">
                  <a16:creationId xmlns:a16="http://schemas.microsoft.com/office/drawing/2014/main" id="{7BEF1CC0-2005-49C2-AA74-D77E9A1579AE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481" t="10858" r="7531" b="14063"/>
            <a:stretch/>
          </p:blipFill>
          <p:spPr bwMode="auto">
            <a:xfrm>
              <a:off x="10006466" y="5647529"/>
              <a:ext cx="822960" cy="8229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0B47EA98-C718-4E8A-AD8F-2B67735BDF0B}"/>
                </a:ext>
              </a:extLst>
            </p:cNvPr>
            <p:cNvSpPr/>
            <p:nvPr/>
          </p:nvSpPr>
          <p:spPr>
            <a:xfrm>
              <a:off x="9960746" y="5601809"/>
              <a:ext cx="914400" cy="914400"/>
            </a:xfrm>
            <a:prstGeom prst="ellipse">
              <a:avLst/>
            </a:prstGeom>
            <a:noFill/>
            <a:ln w="19050">
              <a:solidFill>
                <a:srgbClr val="002D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2" name="Footer Placeholder 3">
            <a:extLst>
              <a:ext uri="{FF2B5EF4-FFF2-40B4-BE49-F238E27FC236}">
                <a16:creationId xmlns:a16="http://schemas.microsoft.com/office/drawing/2014/main" id="{54EA9F03-5377-4932-945F-BF5CAABC9FB7}"/>
              </a:ext>
            </a:extLst>
          </p:cNvPr>
          <p:cNvSpPr txBox="1">
            <a:spLocks/>
          </p:cNvSpPr>
          <p:nvPr/>
        </p:nvSpPr>
        <p:spPr>
          <a:xfrm>
            <a:off x="9149148" y="6428585"/>
            <a:ext cx="2227692" cy="304552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Public</a:t>
            </a:r>
          </a:p>
        </p:txBody>
      </p:sp>
    </p:spTree>
    <p:extLst>
      <p:ext uri="{BB962C8B-B14F-4D97-AF65-F5344CB8AC3E}">
        <p14:creationId xmlns:p14="http://schemas.microsoft.com/office/powerpoint/2010/main" val="2983274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B547163C-B56C-4CD2-A198-F31E9D2F12D4}"/>
              </a:ext>
            </a:extLst>
          </p:cNvPr>
          <p:cNvSpPr txBox="1">
            <a:spLocks/>
          </p:cNvSpPr>
          <p:nvPr/>
        </p:nvSpPr>
        <p:spPr>
          <a:xfrm>
            <a:off x="9862708" y="84149"/>
            <a:ext cx="2227692" cy="304552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Public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7AA7BBA-445C-4652-84D3-DF754DAEA3BB}"/>
              </a:ext>
            </a:extLst>
          </p:cNvPr>
          <p:cNvGrpSpPr/>
          <p:nvPr/>
        </p:nvGrpSpPr>
        <p:grpSpPr>
          <a:xfrm>
            <a:off x="2209800" y="1595524"/>
            <a:ext cx="7772400" cy="4100906"/>
            <a:chOff x="762000" y="1456364"/>
            <a:chExt cx="7772400" cy="4100906"/>
          </a:xfrm>
        </p:grpSpPr>
        <p:sp>
          <p:nvSpPr>
            <p:cNvPr id="7" name="Text Placeholder 2">
              <a:extLst>
                <a:ext uri="{FF2B5EF4-FFF2-40B4-BE49-F238E27FC236}">
                  <a16:creationId xmlns:a16="http://schemas.microsoft.com/office/drawing/2014/main" id="{D931C0D4-BADE-4C05-8A04-2D79A1F3E68F}"/>
                </a:ext>
              </a:extLst>
            </p:cNvPr>
            <p:cNvSpPr txBox="1">
              <a:spLocks/>
            </p:cNvSpPr>
            <p:nvPr/>
          </p:nvSpPr>
          <p:spPr>
            <a:xfrm>
              <a:off x="762000" y="4960370"/>
              <a:ext cx="7772400" cy="596900"/>
            </a:xfrm>
            <a:prstGeom prst="rect">
              <a:avLst/>
            </a:prstGeom>
          </p:spPr>
          <p:txBody>
            <a:bodyPr anchor="ctr"/>
            <a:lstStyle>
              <a:lvl1pPr marL="228594" indent="-228594" algn="l" defTabSz="914377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783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2971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160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349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537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726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8914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103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377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4182D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Because the future can’t wait, we bring the </a:t>
              </a:r>
              <a:br>
                <a: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4182D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r>
                <a: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4182D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best minds together to achieve the unimaginable</a:t>
              </a:r>
              <a:endPara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4182D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97BF9BC8-9D22-4224-A4A3-F411397A268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77130" y="1456364"/>
              <a:ext cx="3342141" cy="3342141"/>
            </a:xfrm>
            <a:prstGeom prst="rect">
              <a:avLst/>
            </a:prstGeom>
          </p:spPr>
        </p:pic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9BA09D8F-FE27-4401-9809-0DDDA5B78F9F}"/>
              </a:ext>
            </a:extLst>
          </p:cNvPr>
          <p:cNvSpPr txBox="1"/>
          <p:nvPr/>
        </p:nvSpPr>
        <p:spPr>
          <a:xfrm>
            <a:off x="4101830" y="6235430"/>
            <a:ext cx="3988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Learn more at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www.src.org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705383"/>
      </p:ext>
    </p:extLst>
  </p:cSld>
  <p:clrMapOvr>
    <a:masterClrMapping/>
  </p:clrMapOvr>
</p:sld>
</file>

<file path=ppt/theme/theme1.xml><?xml version="1.0" encoding="utf-8"?>
<a:theme xmlns:a="http://schemas.openxmlformats.org/drawingml/2006/main" name="SRC Template">
  <a:themeElements>
    <a:clrScheme name="SRC 2017">
      <a:dk1>
        <a:srgbClr val="1C1C1C"/>
      </a:dk1>
      <a:lt1>
        <a:srgbClr val="FFFFFF"/>
      </a:lt1>
      <a:dk2>
        <a:srgbClr val="003562"/>
      </a:dk2>
      <a:lt2>
        <a:srgbClr val="BFBFBF"/>
      </a:lt2>
      <a:accent1>
        <a:srgbClr val="003562"/>
      </a:accent1>
      <a:accent2>
        <a:srgbClr val="FF9C00"/>
      </a:accent2>
      <a:accent3>
        <a:srgbClr val="0070C0"/>
      </a:accent3>
      <a:accent4>
        <a:srgbClr val="B26D00"/>
      </a:accent4>
      <a:accent5>
        <a:srgbClr val="89CAFF"/>
      </a:accent5>
      <a:accent6>
        <a:srgbClr val="F57D37"/>
      </a:accent6>
      <a:hlink>
        <a:srgbClr val="0066FF"/>
      </a:hlink>
      <a:folHlink>
        <a:srgbClr val="0066FF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RC 16-9 - SRC Select Disclosure.potx" id="{B6822C0B-7ED6-4BB1-A3BC-B5B0DCC41FF3}" vid="{7198E460-49EC-43B7-AC18-29FB8C0939D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19CDB72E9A9DD42A7CE7159DD62497B" ma:contentTypeVersion="13" ma:contentTypeDescription="Create a new document." ma:contentTypeScope="" ma:versionID="387791f855374ade525f6c8aa0c557ab">
  <xsd:schema xmlns:xsd="http://www.w3.org/2001/XMLSchema" xmlns:xs="http://www.w3.org/2001/XMLSchema" xmlns:p="http://schemas.microsoft.com/office/2006/metadata/properties" xmlns:ns3="8fd912b5-1dab-435e-bed0-1e7903302f39" xmlns:ns4="0dd39ddd-6a47-4452-a819-0d13696003a5" targetNamespace="http://schemas.microsoft.com/office/2006/metadata/properties" ma:root="true" ma:fieldsID="6518bb5dcaac2a03679f2bcada27a40f" ns3:_="" ns4:_="">
    <xsd:import namespace="8fd912b5-1dab-435e-bed0-1e7903302f39"/>
    <xsd:import namespace="0dd39ddd-6a47-4452-a819-0d13696003a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d912b5-1dab-435e-bed0-1e7903302f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d39ddd-6a47-4452-a819-0d13696003a5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2AC4191-08E2-4F73-9E71-ACBD2174A2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fd912b5-1dab-435e-bed0-1e7903302f39"/>
    <ds:schemaRef ds:uri="0dd39ddd-6a47-4452-a819-0d13696003a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6DB8DC4-E0DF-4625-A272-2E599497DC9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2E2418C-8F7F-4812-ACE6-55F7F8797427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SRC 16-9 - SRC Select Disclosure</Template>
  <TotalTime>0</TotalTime>
  <Words>376</Words>
  <Application>Microsoft Office PowerPoint</Application>
  <PresentationFormat>Widescreen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Verdana</vt:lpstr>
      <vt:lpstr>SRC Template</vt:lpstr>
      <vt:lpstr>2020 TxACE Symposium Panel on Integrated Circuit Design in the Deep Learning Era</vt:lpstr>
      <vt:lpstr>Todd Younkin Semiconductor Research Corporation</vt:lpstr>
      <vt:lpstr>Todd Younkin Semiconductor Research Corporation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/>
  <cp:lastModifiedBy/>
  <cp:revision>1</cp:revision>
  <dcterms:created xsi:type="dcterms:W3CDTF">2020-10-19T12:40:36Z</dcterms:created>
  <dcterms:modified xsi:type="dcterms:W3CDTF">2020-11-14T13:37:00Z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SRC Board Meeting Nov 16 2016 URO Action Item</vt:lpwstr>
  </property>
  <property fmtid="{D5CDD505-2E9C-101B-9397-08002B2CF9AE}" pid="3" name="SlideDescription">
    <vt:lpwstr/>
  </property>
  <property fmtid="{D5CDD505-2E9C-101B-9397-08002B2CF9AE}" pid="4" name="ContentTypeId">
    <vt:lpwstr>0x010100519CDB72E9A9DD42A7CE7159DD62497B</vt:lpwstr>
  </property>
</Properties>
</file>